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1" r:id="rId6"/>
    <p:sldId id="262" r:id="rId7"/>
    <p:sldId id="263" r:id="rId8"/>
  </p:sldIdLst>
  <p:sldSz cx="14630400" cy="8229600"/>
  <p:notesSz cx="8229600" cy="14630400"/>
  <p:embeddedFontLst>
    <p:embeddedFont>
      <p:font typeface="Gelasio" panose="020B0604020202020204" charset="0"/>
      <p:regular r:id="rId10"/>
    </p:embeddedFont>
    <p:embeddedFont>
      <p:font typeface="Gelasio Semi Bold"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0" d="100"/>
          <a:sy n="50" d="100"/>
        </p:scale>
        <p:origin x="7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866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01108"/>
            <a:ext cx="7556421" cy="1417558"/>
          </a:xfrm>
          <a:prstGeom prst="rect">
            <a:avLst/>
          </a:prstGeom>
          <a:noFill/>
          <a:ln/>
        </p:spPr>
        <p:txBody>
          <a:bodyPr wrap="square" lIns="0" tIns="0" rIns="0" bIns="0" rtlCol="0" anchor="t"/>
          <a:lstStyle/>
          <a:p>
            <a:pPr marL="0" indent="0" algn="l">
              <a:lnSpc>
                <a:spcPts val="5550"/>
              </a:lnSpc>
              <a:buNone/>
            </a:pPr>
            <a:r>
              <a:rPr lang="en-US" sz="4800" dirty="0">
                <a:solidFill>
                  <a:srgbClr val="484237"/>
                </a:solidFill>
                <a:latin typeface="Gelasio Semi Bold" pitchFamily="34" charset="0"/>
                <a:ea typeface="Gelasio Semi Bold" pitchFamily="34" charset="-122"/>
                <a:cs typeface="Gelasio Semi Bold" pitchFamily="34" charset="-120"/>
              </a:rPr>
              <a:t>Research Paradigms in Computer Science</a:t>
            </a:r>
            <a:endParaRPr lang="en-US" sz="4800" dirty="0"/>
          </a:p>
        </p:txBody>
      </p:sp>
      <p:sp>
        <p:nvSpPr>
          <p:cNvPr id="4" name="Text 1"/>
          <p:cNvSpPr/>
          <p:nvPr/>
        </p:nvSpPr>
        <p:spPr>
          <a:xfrm>
            <a:off x="793790" y="3958828"/>
            <a:ext cx="7556421" cy="2069664"/>
          </a:xfrm>
          <a:prstGeom prst="rect">
            <a:avLst/>
          </a:prstGeom>
          <a:noFill/>
          <a:ln/>
        </p:spPr>
        <p:txBody>
          <a:bodyPr wrap="square" lIns="0" tIns="0" rIns="0" bIns="0" rtlCol="0" anchor="t"/>
          <a:lstStyle/>
          <a:p>
            <a:pPr marL="0" indent="0" algn="l">
              <a:lnSpc>
                <a:spcPts val="2850"/>
              </a:lnSpc>
              <a:buNone/>
            </a:pPr>
            <a:r>
              <a:rPr lang="en-US" sz="2400" dirty="0">
                <a:solidFill>
                  <a:srgbClr val="746558"/>
                </a:solidFill>
                <a:latin typeface="Gelasio" pitchFamily="34" charset="0"/>
                <a:ea typeface="Gelasio" pitchFamily="34" charset="-122"/>
                <a:cs typeface="Gelasio" pitchFamily="34" charset="-120"/>
              </a:rPr>
              <a:t>Welcome to this overview of research paradigms in computer science. We'll explore frameworks that guide research. These paradigms shape methodologies and influence our understanding. Let's dive into the world of computer science research!</a:t>
            </a:r>
            <a:endParaRPr lang="en-US" sz="2400" dirty="0"/>
          </a:p>
        </p:txBody>
      </p:sp>
      <p:sp>
        <p:nvSpPr>
          <p:cNvPr id="5" name="Text 2"/>
          <p:cNvSpPr/>
          <p:nvPr/>
        </p:nvSpPr>
        <p:spPr>
          <a:xfrm>
            <a:off x="793790" y="5665589"/>
            <a:ext cx="7556421" cy="362903"/>
          </a:xfrm>
          <a:prstGeom prst="rect">
            <a:avLst/>
          </a:prstGeom>
          <a:noFill/>
          <a:ln/>
        </p:spPr>
        <p:txBody>
          <a:bodyPr wrap="none" lIns="0" tIns="0" rIns="0" bIns="0" rtlCol="0" anchor="t"/>
          <a:lstStyle/>
          <a:p>
            <a:pPr marL="0" indent="0" algn="l">
              <a:lnSpc>
                <a:spcPts val="2850"/>
              </a:lnSpc>
              <a:buNone/>
            </a:pPr>
            <a:endParaRPr lang="en-US" sz="1750" b="1" dirty="0">
              <a:solidFill>
                <a:srgbClr val="000000"/>
              </a:solidFill>
              <a:latin typeface="Gelasio" pitchFamily="34" charset="0"/>
              <a:ea typeface="Gelasio" pitchFamily="34" charset="-122"/>
              <a:cs typeface="Gelasio" pitchFamily="34" charset="-120"/>
            </a:endParaRPr>
          </a:p>
          <a:p>
            <a:pPr marL="0" indent="0" algn="l">
              <a:lnSpc>
                <a:spcPts val="2850"/>
              </a:lnSpc>
              <a:buNone/>
            </a:pPr>
            <a:endParaRPr lang="en-US" sz="1750" b="1" dirty="0">
              <a:solidFill>
                <a:srgbClr val="000000"/>
              </a:solidFill>
              <a:latin typeface="Gelasio" pitchFamily="34" charset="0"/>
              <a:ea typeface="Gelasio" pitchFamily="34" charset="-122"/>
              <a:cs typeface="Gelasio" pitchFamily="34" charset="-120"/>
            </a:endParaRPr>
          </a:p>
          <a:p>
            <a:pPr marL="0" indent="0" algn="l">
              <a:lnSpc>
                <a:spcPts val="2850"/>
              </a:lnSpc>
              <a:buNone/>
            </a:pPr>
            <a:endParaRPr lang="en-US" sz="1750" b="1" dirty="0">
              <a:solidFill>
                <a:srgbClr val="000000"/>
              </a:solidFill>
              <a:latin typeface="Gelasio" pitchFamily="34" charset="0"/>
              <a:ea typeface="Gelasio" pitchFamily="34" charset="-122"/>
              <a:cs typeface="Gelasio" pitchFamily="34" charset="-120"/>
            </a:endParaRPr>
          </a:p>
          <a:p>
            <a:pPr marL="0" indent="0" algn="l">
              <a:lnSpc>
                <a:spcPts val="2850"/>
              </a:lnSpc>
              <a:buNone/>
            </a:pPr>
            <a:endParaRPr lang="en-US" sz="1750" b="1" dirty="0">
              <a:solidFill>
                <a:srgbClr val="000000"/>
              </a:solidFill>
              <a:latin typeface="Gelasio" pitchFamily="34" charset="0"/>
              <a:ea typeface="Gelasio" pitchFamily="34" charset="-122"/>
              <a:cs typeface="Gelasio" pitchFamily="34" charset="-120"/>
            </a:endParaRPr>
          </a:p>
          <a:p>
            <a:pPr marL="0" indent="0" algn="l">
              <a:lnSpc>
                <a:spcPts val="2850"/>
              </a:lnSpc>
              <a:buNone/>
            </a:pPr>
            <a:r>
              <a:rPr lang="en-US" sz="2800" b="1" dirty="0">
                <a:solidFill>
                  <a:srgbClr val="000000"/>
                </a:solidFill>
                <a:latin typeface="Gelasio" pitchFamily="34" charset="0"/>
                <a:ea typeface="Gelasio" pitchFamily="34" charset="-122"/>
                <a:cs typeface="Gelasio" pitchFamily="34" charset="-120"/>
              </a:rPr>
              <a:t>By Falguni Bhavsar</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98840"/>
            <a:ext cx="11382168" cy="708779"/>
          </a:xfrm>
          <a:prstGeom prst="rect">
            <a:avLst/>
          </a:prstGeom>
          <a:noFill/>
          <a:ln/>
        </p:spPr>
        <p:txBody>
          <a:bodyPr wrap="none" lIns="0" tIns="0" rIns="0" bIns="0" rtlCol="0" anchor="t"/>
          <a:lstStyle/>
          <a:p>
            <a:pPr marL="0" indent="0" algn="l">
              <a:lnSpc>
                <a:spcPts val="5550"/>
              </a:lnSpc>
              <a:buNone/>
            </a:pPr>
            <a:r>
              <a:rPr lang="en-US" sz="4800" dirty="0">
                <a:solidFill>
                  <a:srgbClr val="484237"/>
                </a:solidFill>
                <a:latin typeface="Gelasio Semi Bold" pitchFamily="34" charset="0"/>
                <a:ea typeface="Gelasio Semi Bold" pitchFamily="34" charset="-122"/>
                <a:cs typeface="Gelasio Semi Bold" pitchFamily="34" charset="-120"/>
              </a:rPr>
              <a:t>Experimental Research Paradigm</a:t>
            </a:r>
            <a:endParaRPr lang="en-US" sz="4800" dirty="0"/>
          </a:p>
        </p:txBody>
      </p:sp>
      <p:sp>
        <p:nvSpPr>
          <p:cNvPr id="3" name="Text 1"/>
          <p:cNvSpPr/>
          <p:nvPr/>
        </p:nvSpPr>
        <p:spPr>
          <a:xfrm>
            <a:off x="793791" y="2451853"/>
            <a:ext cx="6237090" cy="2540079"/>
          </a:xfrm>
          <a:prstGeom prst="rect">
            <a:avLst/>
          </a:prstGeom>
          <a:noFill/>
          <a:ln/>
        </p:spPr>
        <p:txBody>
          <a:bodyPr wrap="square" lIns="0" tIns="0" rIns="0" bIns="0" rtlCol="0" anchor="t"/>
          <a:lstStyle/>
          <a:p>
            <a:pPr marL="0" indent="0" algn="l">
              <a:lnSpc>
                <a:spcPts val="2850"/>
              </a:lnSpc>
              <a:buNone/>
            </a:pPr>
            <a:r>
              <a:rPr lang="en-US" sz="2400" dirty="0">
                <a:solidFill>
                  <a:srgbClr val="746558"/>
                </a:solidFill>
                <a:latin typeface="Gelasio" pitchFamily="34" charset="0"/>
                <a:ea typeface="Gelasio" pitchFamily="34" charset="-122"/>
                <a:cs typeface="Gelasio" pitchFamily="34" charset="-120"/>
              </a:rPr>
              <a:t>This paradigm emphasizes empirical evaluation. It designs and conducts experiments. The goal is to evaluate the performance. Algorithms, systems, or software are tested. Validation is a key component.</a:t>
            </a:r>
            <a:endParaRPr lang="en-US" sz="2400" dirty="0"/>
          </a:p>
        </p:txBody>
      </p:sp>
      <p:sp>
        <p:nvSpPr>
          <p:cNvPr id="4" name="Text 2"/>
          <p:cNvSpPr/>
          <p:nvPr/>
        </p:nvSpPr>
        <p:spPr>
          <a:xfrm>
            <a:off x="793790" y="4107537"/>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r>
              <a:rPr lang="en-US" sz="2400" dirty="0">
                <a:solidFill>
                  <a:srgbClr val="746558"/>
                </a:solidFill>
                <a:latin typeface="Gelasio" pitchFamily="34" charset="0"/>
                <a:ea typeface="Gelasio" pitchFamily="34" charset="-122"/>
                <a:cs typeface="Gelasio" pitchFamily="34" charset="-120"/>
              </a:rPr>
              <a:t>Performance evaluation</a:t>
            </a:r>
            <a:endParaRPr lang="en-US" sz="2400" dirty="0"/>
          </a:p>
        </p:txBody>
      </p:sp>
      <p:sp>
        <p:nvSpPr>
          <p:cNvPr id="5" name="Text 3"/>
          <p:cNvSpPr/>
          <p:nvPr/>
        </p:nvSpPr>
        <p:spPr>
          <a:xfrm>
            <a:off x="793790" y="4549735"/>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r>
              <a:rPr lang="en-US" sz="2400" dirty="0">
                <a:solidFill>
                  <a:srgbClr val="746558"/>
                </a:solidFill>
                <a:latin typeface="Gelasio" pitchFamily="34" charset="0"/>
                <a:ea typeface="Gelasio" pitchFamily="34" charset="-122"/>
                <a:cs typeface="Gelasio" pitchFamily="34" charset="-120"/>
              </a:rPr>
              <a:t>Empirical validation</a:t>
            </a:r>
            <a:endParaRPr lang="en-US" sz="2400" dirty="0"/>
          </a:p>
        </p:txBody>
      </p:sp>
      <p:sp>
        <p:nvSpPr>
          <p:cNvPr id="6" name="Text 4"/>
          <p:cNvSpPr/>
          <p:nvPr/>
        </p:nvSpPr>
        <p:spPr>
          <a:xfrm>
            <a:off x="793790" y="4991933"/>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endParaRPr lang="en-US" sz="1750" dirty="0">
              <a:solidFill>
                <a:srgbClr val="746558"/>
              </a:solidFill>
              <a:latin typeface="Gelasio" pitchFamily="34" charset="0"/>
              <a:ea typeface="Gelasio" pitchFamily="34" charset="-122"/>
              <a:cs typeface="Gelasio" pitchFamily="34" charset="-120"/>
            </a:endParaRPr>
          </a:p>
          <a:p>
            <a:pPr marL="342900" indent="-342900" algn="l">
              <a:lnSpc>
                <a:spcPts val="2850"/>
              </a:lnSpc>
              <a:buSzPct val="100000"/>
              <a:buChar char="•"/>
            </a:pPr>
            <a:r>
              <a:rPr lang="en-US" sz="2400" dirty="0">
                <a:solidFill>
                  <a:srgbClr val="746558"/>
                </a:solidFill>
                <a:latin typeface="Gelasio" pitchFamily="34" charset="0"/>
                <a:ea typeface="Gelasio" pitchFamily="34" charset="-122"/>
                <a:cs typeface="Gelasio" pitchFamily="34" charset="-120"/>
              </a:rPr>
              <a:t>System testing</a:t>
            </a:r>
            <a:endParaRPr lang="en-US" sz="2400" dirty="0"/>
          </a:p>
        </p:txBody>
      </p:sp>
      <p:pic>
        <p:nvPicPr>
          <p:cNvPr id="7" name="Image 0" descr="preencoded.png"/>
          <p:cNvPicPr>
            <a:picLocks noChangeAspect="1"/>
          </p:cNvPicPr>
          <p:nvPr/>
        </p:nvPicPr>
        <p:blipFill>
          <a:blip r:embed="rId3"/>
          <a:stretch>
            <a:fillRect/>
          </a:stretch>
        </p:blipFill>
        <p:spPr>
          <a:xfrm>
            <a:off x="7599521" y="2502932"/>
            <a:ext cx="6244709" cy="42726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1230"/>
            <a:ext cx="7556421" cy="1417558"/>
          </a:xfrm>
          <a:prstGeom prst="rect">
            <a:avLst/>
          </a:prstGeom>
          <a:noFill/>
          <a:ln/>
        </p:spPr>
        <p:txBody>
          <a:bodyPr wrap="square" lIns="0" tIns="0" rIns="0" bIns="0" rtlCol="0" anchor="t"/>
          <a:lstStyle/>
          <a:p>
            <a:pPr marL="0" indent="0" algn="l">
              <a:lnSpc>
                <a:spcPts val="5550"/>
              </a:lnSpc>
              <a:buNone/>
            </a:pPr>
            <a:r>
              <a:rPr lang="en-US" sz="4800" dirty="0">
                <a:solidFill>
                  <a:srgbClr val="484237"/>
                </a:solidFill>
                <a:latin typeface="Gelasio Semi Bold" pitchFamily="34" charset="0"/>
                <a:ea typeface="Gelasio Semi Bold" pitchFamily="34" charset="-122"/>
                <a:cs typeface="Gelasio Semi Bold" pitchFamily="34" charset="-120"/>
              </a:rPr>
              <a:t>Theoretical Research Paradigm</a:t>
            </a:r>
            <a:endParaRPr lang="en-US" sz="4800" dirty="0"/>
          </a:p>
        </p:txBody>
      </p:sp>
      <p:sp>
        <p:nvSpPr>
          <p:cNvPr id="4" name="Shape 1"/>
          <p:cNvSpPr/>
          <p:nvPr/>
        </p:nvSpPr>
        <p:spPr>
          <a:xfrm>
            <a:off x="6280190" y="3028950"/>
            <a:ext cx="3664863" cy="2395657"/>
          </a:xfrm>
          <a:prstGeom prst="roundRect">
            <a:avLst>
              <a:gd name="adj" fmla="val 1420"/>
            </a:avLst>
          </a:prstGeom>
          <a:solidFill>
            <a:srgbClr val="EEE8DD"/>
          </a:solidFill>
          <a:ln/>
        </p:spPr>
      </p:sp>
      <p:sp>
        <p:nvSpPr>
          <p:cNvPr id="5" name="Text 2"/>
          <p:cNvSpPr/>
          <p:nvPr/>
        </p:nvSpPr>
        <p:spPr>
          <a:xfrm>
            <a:off x="6507004" y="3255764"/>
            <a:ext cx="3016806" cy="354330"/>
          </a:xfrm>
          <a:prstGeom prst="rect">
            <a:avLst/>
          </a:prstGeom>
          <a:noFill/>
          <a:ln/>
        </p:spPr>
        <p:txBody>
          <a:bodyPr wrap="none" lIns="0" tIns="0" rIns="0" bIns="0" rtlCol="0" anchor="t"/>
          <a:lstStyle/>
          <a:p>
            <a:pPr marL="0" indent="0" algn="l">
              <a:lnSpc>
                <a:spcPts val="2750"/>
              </a:lnSpc>
              <a:buNone/>
            </a:pPr>
            <a:r>
              <a:rPr lang="en-US" sz="2400" dirty="0">
                <a:solidFill>
                  <a:srgbClr val="746558"/>
                </a:solidFill>
                <a:latin typeface="Gelasio Semi Bold" pitchFamily="34" charset="0"/>
                <a:ea typeface="Gelasio Semi Bold" pitchFamily="34" charset="-122"/>
                <a:cs typeface="Gelasio Semi Bold" pitchFamily="34" charset="-120"/>
              </a:rPr>
              <a:t>Mathematical Models</a:t>
            </a:r>
            <a:endParaRPr lang="en-US" sz="2400" dirty="0"/>
          </a:p>
        </p:txBody>
      </p:sp>
      <p:sp>
        <p:nvSpPr>
          <p:cNvPr id="6" name="Text 3"/>
          <p:cNvSpPr/>
          <p:nvPr/>
        </p:nvSpPr>
        <p:spPr>
          <a:xfrm>
            <a:off x="6507004" y="3746183"/>
            <a:ext cx="3211235" cy="1451610"/>
          </a:xfrm>
          <a:prstGeom prst="rect">
            <a:avLst/>
          </a:prstGeom>
          <a:noFill/>
          <a:ln/>
        </p:spPr>
        <p:txBody>
          <a:bodyPr wrap="square" lIns="0" tIns="0" rIns="0" bIns="0" rtlCol="0" anchor="t"/>
          <a:lstStyle/>
          <a:p>
            <a:pPr marL="0" indent="0" algn="l">
              <a:lnSpc>
                <a:spcPts val="2850"/>
              </a:lnSpc>
              <a:buNone/>
            </a:pPr>
            <a:r>
              <a:rPr lang="en-US" sz="2000" dirty="0">
                <a:solidFill>
                  <a:srgbClr val="746558"/>
                </a:solidFill>
                <a:latin typeface="Gelasio" pitchFamily="34" charset="0"/>
                <a:ea typeface="Gelasio" pitchFamily="34" charset="-122"/>
                <a:cs typeface="Gelasio" pitchFamily="34" charset="-120"/>
              </a:rPr>
              <a:t>Theoretical research focuses on mathematical models. Theories and frameworks help understanding.</a:t>
            </a:r>
            <a:endParaRPr lang="en-US" sz="2000" dirty="0"/>
          </a:p>
        </p:txBody>
      </p:sp>
      <p:sp>
        <p:nvSpPr>
          <p:cNvPr id="7" name="Shape 4"/>
          <p:cNvSpPr/>
          <p:nvPr/>
        </p:nvSpPr>
        <p:spPr>
          <a:xfrm>
            <a:off x="10171867" y="3028950"/>
            <a:ext cx="3664863" cy="2395657"/>
          </a:xfrm>
          <a:prstGeom prst="roundRect">
            <a:avLst>
              <a:gd name="adj" fmla="val 1420"/>
            </a:avLst>
          </a:prstGeom>
          <a:solidFill>
            <a:srgbClr val="EEE8DD"/>
          </a:solidFill>
          <a:ln/>
        </p:spPr>
      </p:sp>
      <p:sp>
        <p:nvSpPr>
          <p:cNvPr id="8" name="Text 5"/>
          <p:cNvSpPr/>
          <p:nvPr/>
        </p:nvSpPr>
        <p:spPr>
          <a:xfrm>
            <a:off x="10398681" y="3255764"/>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746558"/>
                </a:solidFill>
                <a:latin typeface="Gelasio Semi Bold" pitchFamily="34" charset="0"/>
                <a:ea typeface="Gelasio Semi Bold" pitchFamily="34" charset="-122"/>
                <a:cs typeface="Gelasio Semi Bold" pitchFamily="34" charset="-120"/>
              </a:rPr>
              <a:t>Formal Proofs</a:t>
            </a:r>
            <a:endParaRPr lang="en-US" sz="2400" dirty="0"/>
          </a:p>
        </p:txBody>
      </p:sp>
      <p:sp>
        <p:nvSpPr>
          <p:cNvPr id="9" name="Text 6"/>
          <p:cNvSpPr/>
          <p:nvPr/>
        </p:nvSpPr>
        <p:spPr>
          <a:xfrm>
            <a:off x="10398681" y="3746183"/>
            <a:ext cx="3211235" cy="1088708"/>
          </a:xfrm>
          <a:prstGeom prst="rect">
            <a:avLst/>
          </a:prstGeom>
          <a:noFill/>
          <a:ln/>
        </p:spPr>
        <p:txBody>
          <a:bodyPr wrap="square" lIns="0" tIns="0" rIns="0" bIns="0" rtlCol="0" anchor="t"/>
          <a:lstStyle/>
          <a:p>
            <a:pPr marL="0" indent="0" algn="l">
              <a:lnSpc>
                <a:spcPts val="2850"/>
              </a:lnSpc>
              <a:buNone/>
            </a:pPr>
            <a:r>
              <a:rPr lang="en-US" sz="2000" dirty="0">
                <a:solidFill>
                  <a:srgbClr val="746558"/>
                </a:solidFill>
                <a:latin typeface="Gelasio" pitchFamily="34" charset="0"/>
                <a:ea typeface="Gelasio" pitchFamily="34" charset="-122"/>
                <a:cs typeface="Gelasio" pitchFamily="34" charset="-120"/>
              </a:rPr>
              <a:t>Formal proofs are key. Derivations and analytical reasoning are essential.</a:t>
            </a:r>
            <a:endParaRPr lang="en-US" sz="2000" dirty="0"/>
          </a:p>
        </p:txBody>
      </p:sp>
      <p:sp>
        <p:nvSpPr>
          <p:cNvPr id="10" name="Shape 7"/>
          <p:cNvSpPr/>
          <p:nvPr/>
        </p:nvSpPr>
        <p:spPr>
          <a:xfrm>
            <a:off x="6280190" y="5651421"/>
            <a:ext cx="8112704" cy="1417558"/>
          </a:xfrm>
          <a:prstGeom prst="roundRect">
            <a:avLst>
              <a:gd name="adj" fmla="val 2603"/>
            </a:avLst>
          </a:prstGeom>
          <a:solidFill>
            <a:srgbClr val="EEE8DD"/>
          </a:solidFill>
          <a:ln/>
        </p:spPr>
      </p:sp>
      <p:sp>
        <p:nvSpPr>
          <p:cNvPr id="11" name="Text 8"/>
          <p:cNvSpPr/>
          <p:nvPr/>
        </p:nvSpPr>
        <p:spPr>
          <a:xfrm>
            <a:off x="6507004" y="5878235"/>
            <a:ext cx="3827978" cy="354330"/>
          </a:xfrm>
          <a:prstGeom prst="rect">
            <a:avLst/>
          </a:prstGeom>
          <a:noFill/>
          <a:ln/>
        </p:spPr>
        <p:txBody>
          <a:bodyPr wrap="none" lIns="0" tIns="0" rIns="0" bIns="0" rtlCol="0" anchor="t"/>
          <a:lstStyle/>
          <a:p>
            <a:pPr marL="0" indent="0" algn="l">
              <a:lnSpc>
                <a:spcPts val="2750"/>
              </a:lnSpc>
              <a:buNone/>
            </a:pPr>
            <a:r>
              <a:rPr lang="en-US" sz="2400" dirty="0">
                <a:solidFill>
                  <a:srgbClr val="746558"/>
                </a:solidFill>
                <a:latin typeface="Gelasio Semi Bold" pitchFamily="34" charset="0"/>
                <a:ea typeface="Gelasio Semi Bold" pitchFamily="34" charset="-122"/>
                <a:cs typeface="Gelasio Semi Bold" pitchFamily="34" charset="-120"/>
              </a:rPr>
              <a:t>Computational Phenomena</a:t>
            </a:r>
            <a:endParaRPr lang="en-US" sz="2400" dirty="0"/>
          </a:p>
        </p:txBody>
      </p:sp>
      <p:sp>
        <p:nvSpPr>
          <p:cNvPr id="12" name="Text 9"/>
          <p:cNvSpPr/>
          <p:nvPr/>
        </p:nvSpPr>
        <p:spPr>
          <a:xfrm>
            <a:off x="6507004" y="6368653"/>
            <a:ext cx="7102793" cy="362903"/>
          </a:xfrm>
          <a:prstGeom prst="rect">
            <a:avLst/>
          </a:prstGeom>
          <a:noFill/>
          <a:ln/>
        </p:spPr>
        <p:txBody>
          <a:bodyPr wrap="none" lIns="0" tIns="0" rIns="0" bIns="0" rtlCol="0" anchor="t"/>
          <a:lstStyle/>
          <a:p>
            <a:pPr marL="0" indent="0" algn="l">
              <a:lnSpc>
                <a:spcPts val="2850"/>
              </a:lnSpc>
              <a:buNone/>
            </a:pPr>
            <a:r>
              <a:rPr lang="en-US" sz="2000" dirty="0">
                <a:solidFill>
                  <a:srgbClr val="746558"/>
                </a:solidFill>
                <a:latin typeface="Gelasio" pitchFamily="34" charset="0"/>
                <a:ea typeface="Gelasio" pitchFamily="34" charset="-122"/>
                <a:cs typeface="Gelasio" pitchFamily="34" charset="-120"/>
              </a:rPr>
              <a:t>The aim is to understand computational phenomena through analysis.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94554"/>
            <a:ext cx="7556421" cy="1417558"/>
          </a:xfrm>
          <a:prstGeom prst="rect">
            <a:avLst/>
          </a:prstGeom>
          <a:noFill/>
          <a:ln/>
        </p:spPr>
        <p:txBody>
          <a:bodyPr wrap="square" lIns="0" tIns="0" rIns="0" bIns="0" rtlCol="0" anchor="t"/>
          <a:lstStyle/>
          <a:p>
            <a:pPr marL="0" indent="0" algn="l">
              <a:lnSpc>
                <a:spcPts val="5550"/>
              </a:lnSpc>
              <a:buNone/>
            </a:pPr>
            <a:r>
              <a:rPr lang="en-US" sz="4800" dirty="0">
                <a:solidFill>
                  <a:srgbClr val="484237"/>
                </a:solidFill>
                <a:latin typeface="Gelasio Semi Bold" pitchFamily="34" charset="0"/>
                <a:ea typeface="Gelasio Semi Bold" pitchFamily="34" charset="-122"/>
                <a:cs typeface="Gelasio Semi Bold" pitchFamily="34" charset="-120"/>
              </a:rPr>
              <a:t>Empirical Research Paradigm</a:t>
            </a:r>
            <a:endParaRPr lang="en-US" sz="4800" dirty="0"/>
          </a:p>
        </p:txBody>
      </p:sp>
      <p:pic>
        <p:nvPicPr>
          <p:cNvPr id="4" name="Image 1" descr="preencoded.png"/>
          <p:cNvPicPr>
            <a:picLocks noChangeAspect="1"/>
          </p:cNvPicPr>
          <p:nvPr/>
        </p:nvPicPr>
        <p:blipFill>
          <a:blip r:embed="rId4"/>
          <a:stretch>
            <a:fillRect/>
          </a:stretch>
        </p:blipFill>
        <p:spPr>
          <a:xfrm>
            <a:off x="793790" y="2952274"/>
            <a:ext cx="1134070" cy="1360884"/>
          </a:xfrm>
          <a:prstGeom prst="rect">
            <a:avLst/>
          </a:prstGeom>
        </p:spPr>
      </p:pic>
      <p:sp>
        <p:nvSpPr>
          <p:cNvPr id="5" name="Text 1"/>
          <p:cNvSpPr/>
          <p:nvPr/>
        </p:nvSpPr>
        <p:spPr>
          <a:xfrm>
            <a:off x="2268022" y="3179088"/>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746558"/>
                </a:solidFill>
                <a:latin typeface="Gelasio Semi Bold" pitchFamily="34" charset="0"/>
                <a:ea typeface="Gelasio Semi Bold" pitchFamily="34" charset="-122"/>
                <a:cs typeface="Gelasio Semi Bold" pitchFamily="34" charset="-120"/>
              </a:rPr>
              <a:t>Data Collection</a:t>
            </a:r>
            <a:endParaRPr lang="en-US" sz="2400" dirty="0"/>
          </a:p>
        </p:txBody>
      </p:sp>
      <p:sp>
        <p:nvSpPr>
          <p:cNvPr id="6" name="Text 2"/>
          <p:cNvSpPr/>
          <p:nvPr/>
        </p:nvSpPr>
        <p:spPr>
          <a:xfrm>
            <a:off x="2268022" y="3669506"/>
            <a:ext cx="6082189" cy="362903"/>
          </a:xfrm>
          <a:prstGeom prst="rect">
            <a:avLst/>
          </a:prstGeom>
          <a:noFill/>
          <a:ln/>
        </p:spPr>
        <p:txBody>
          <a:bodyPr wrap="none" lIns="0" tIns="0" rIns="0" bIns="0" rtlCol="0" anchor="t"/>
          <a:lstStyle/>
          <a:p>
            <a:pPr marL="0" indent="0" algn="l">
              <a:lnSpc>
                <a:spcPts val="2850"/>
              </a:lnSpc>
              <a:buNone/>
            </a:pPr>
            <a:r>
              <a:rPr lang="en-US" sz="2000" dirty="0">
                <a:solidFill>
                  <a:srgbClr val="746558"/>
                </a:solidFill>
                <a:latin typeface="Gelasio" pitchFamily="34" charset="0"/>
                <a:ea typeface="Gelasio" pitchFamily="34" charset="-122"/>
                <a:cs typeface="Gelasio" pitchFamily="34" charset="-120"/>
              </a:rPr>
              <a:t>Gathering data from real-world systems is crucial.</a:t>
            </a:r>
            <a:endParaRPr lang="en-US" sz="2000" dirty="0"/>
          </a:p>
        </p:txBody>
      </p:sp>
      <p:pic>
        <p:nvPicPr>
          <p:cNvPr id="7" name="Image 2" descr="preencoded.png"/>
          <p:cNvPicPr>
            <a:picLocks noChangeAspect="1"/>
          </p:cNvPicPr>
          <p:nvPr/>
        </p:nvPicPr>
        <p:blipFill>
          <a:blip r:embed="rId5"/>
          <a:stretch>
            <a:fillRect/>
          </a:stretch>
        </p:blipFill>
        <p:spPr>
          <a:xfrm>
            <a:off x="793790" y="4313158"/>
            <a:ext cx="1134070" cy="1360884"/>
          </a:xfrm>
          <a:prstGeom prst="rect">
            <a:avLst/>
          </a:prstGeom>
        </p:spPr>
      </p:pic>
      <p:sp>
        <p:nvSpPr>
          <p:cNvPr id="8" name="Text 3"/>
          <p:cNvSpPr/>
          <p:nvPr/>
        </p:nvSpPr>
        <p:spPr>
          <a:xfrm>
            <a:off x="2268022" y="4539972"/>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746558"/>
                </a:solidFill>
                <a:latin typeface="Gelasio Semi Bold" pitchFamily="34" charset="0"/>
                <a:ea typeface="Gelasio Semi Bold" pitchFamily="34" charset="-122"/>
                <a:cs typeface="Gelasio Semi Bold" pitchFamily="34" charset="-120"/>
              </a:rPr>
              <a:t>Statistical Analysis</a:t>
            </a:r>
            <a:endParaRPr lang="en-US" sz="2400" dirty="0"/>
          </a:p>
        </p:txBody>
      </p:sp>
      <p:sp>
        <p:nvSpPr>
          <p:cNvPr id="9" name="Text 4"/>
          <p:cNvSpPr/>
          <p:nvPr/>
        </p:nvSpPr>
        <p:spPr>
          <a:xfrm>
            <a:off x="2268022" y="5030391"/>
            <a:ext cx="6082189" cy="362903"/>
          </a:xfrm>
          <a:prstGeom prst="rect">
            <a:avLst/>
          </a:prstGeom>
          <a:noFill/>
          <a:ln/>
        </p:spPr>
        <p:txBody>
          <a:bodyPr wrap="none" lIns="0" tIns="0" rIns="0" bIns="0" rtlCol="0" anchor="t"/>
          <a:lstStyle/>
          <a:p>
            <a:pPr marL="0" indent="0" algn="l">
              <a:lnSpc>
                <a:spcPts val="2850"/>
              </a:lnSpc>
              <a:buNone/>
            </a:pPr>
            <a:r>
              <a:rPr lang="en-US" sz="2000" dirty="0">
                <a:solidFill>
                  <a:srgbClr val="746558"/>
                </a:solidFill>
                <a:latin typeface="Gelasio" pitchFamily="34" charset="0"/>
                <a:ea typeface="Gelasio" pitchFamily="34" charset="-122"/>
                <a:cs typeface="Gelasio" pitchFamily="34" charset="-120"/>
              </a:rPr>
              <a:t>Applying statistical methods to analyze collected data.</a:t>
            </a:r>
            <a:endParaRPr lang="en-US" sz="2000" dirty="0"/>
          </a:p>
        </p:txBody>
      </p:sp>
      <p:pic>
        <p:nvPicPr>
          <p:cNvPr id="10" name="Image 3" descr="preencoded.png"/>
          <p:cNvPicPr>
            <a:picLocks noChangeAspect="1"/>
          </p:cNvPicPr>
          <p:nvPr/>
        </p:nvPicPr>
        <p:blipFill>
          <a:blip r:embed="rId6"/>
          <a:stretch>
            <a:fillRect/>
          </a:stretch>
        </p:blipFill>
        <p:spPr>
          <a:xfrm>
            <a:off x="793790" y="5674042"/>
            <a:ext cx="1134070" cy="1360884"/>
          </a:xfrm>
          <a:prstGeom prst="rect">
            <a:avLst/>
          </a:prstGeom>
        </p:spPr>
      </p:pic>
      <p:sp>
        <p:nvSpPr>
          <p:cNvPr id="11" name="Text 5"/>
          <p:cNvSpPr/>
          <p:nvPr/>
        </p:nvSpPr>
        <p:spPr>
          <a:xfrm>
            <a:off x="2268022" y="5900857"/>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746558"/>
                </a:solidFill>
                <a:latin typeface="Gelasio Semi Bold" pitchFamily="34" charset="0"/>
                <a:ea typeface="Gelasio Semi Bold" pitchFamily="34" charset="-122"/>
                <a:cs typeface="Gelasio Semi Bold" pitchFamily="34" charset="-120"/>
              </a:rPr>
              <a:t>Machine Learning</a:t>
            </a:r>
            <a:endParaRPr lang="en-US" sz="2400" dirty="0"/>
          </a:p>
        </p:txBody>
      </p:sp>
      <p:sp>
        <p:nvSpPr>
          <p:cNvPr id="12" name="Text 6"/>
          <p:cNvSpPr/>
          <p:nvPr/>
        </p:nvSpPr>
        <p:spPr>
          <a:xfrm>
            <a:off x="2268022" y="6391275"/>
            <a:ext cx="6082189" cy="362903"/>
          </a:xfrm>
          <a:prstGeom prst="rect">
            <a:avLst/>
          </a:prstGeom>
          <a:noFill/>
          <a:ln/>
        </p:spPr>
        <p:txBody>
          <a:bodyPr wrap="none" lIns="0" tIns="0" rIns="0" bIns="0" rtlCol="0" anchor="t"/>
          <a:lstStyle/>
          <a:p>
            <a:pPr marL="0" indent="0" algn="l">
              <a:lnSpc>
                <a:spcPts val="2850"/>
              </a:lnSpc>
              <a:buNone/>
            </a:pPr>
            <a:r>
              <a:rPr lang="en-US" sz="2000" dirty="0">
                <a:solidFill>
                  <a:srgbClr val="746558"/>
                </a:solidFill>
                <a:latin typeface="Gelasio" pitchFamily="34" charset="0"/>
                <a:ea typeface="Gelasio" pitchFamily="34" charset="-122"/>
                <a:cs typeface="Gelasio" pitchFamily="34" charset="-120"/>
              </a:rPr>
              <a:t>Using machine learning for pattern recognition.</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51159"/>
            <a:ext cx="7556421" cy="1417558"/>
          </a:xfrm>
          <a:prstGeom prst="rect">
            <a:avLst/>
          </a:prstGeom>
          <a:noFill/>
          <a:ln/>
        </p:spPr>
        <p:txBody>
          <a:bodyPr wrap="square" lIns="0" tIns="0" rIns="0" bIns="0" rtlCol="0" anchor="t"/>
          <a:lstStyle/>
          <a:p>
            <a:pPr marL="0" indent="0" algn="l">
              <a:lnSpc>
                <a:spcPts val="5550"/>
              </a:lnSpc>
              <a:buNone/>
            </a:pPr>
            <a:r>
              <a:rPr lang="en-US" sz="4800" dirty="0">
                <a:solidFill>
                  <a:srgbClr val="484237"/>
                </a:solidFill>
                <a:latin typeface="Gelasio Semi Bold" pitchFamily="34" charset="0"/>
                <a:ea typeface="Gelasio Semi Bold" pitchFamily="34" charset="-122"/>
                <a:cs typeface="Gelasio Semi Bold" pitchFamily="34" charset="-120"/>
              </a:rPr>
              <a:t>Social Science Research Paradigm</a:t>
            </a:r>
            <a:endParaRPr lang="en-US" sz="4800" dirty="0"/>
          </a:p>
        </p:txBody>
      </p:sp>
      <p:sp>
        <p:nvSpPr>
          <p:cNvPr id="4" name="Shape 1"/>
          <p:cNvSpPr/>
          <p:nvPr/>
        </p:nvSpPr>
        <p:spPr>
          <a:xfrm>
            <a:off x="6280190" y="3664029"/>
            <a:ext cx="510302" cy="510302"/>
          </a:xfrm>
          <a:prstGeom prst="roundRect">
            <a:avLst>
              <a:gd name="adj" fmla="val 6667"/>
            </a:avLst>
          </a:prstGeom>
          <a:solidFill>
            <a:srgbClr val="EEE8DD"/>
          </a:solidFill>
          <a:ln/>
        </p:spPr>
      </p:sp>
      <p:pic>
        <p:nvPicPr>
          <p:cNvPr id="5" name="Image 1" descr="preencoded.png"/>
          <p:cNvPicPr>
            <a:picLocks noChangeAspect="1"/>
          </p:cNvPicPr>
          <p:nvPr/>
        </p:nvPicPr>
        <p:blipFill>
          <a:blip r:embed="rId4"/>
          <a:stretch>
            <a:fillRect/>
          </a:stretch>
        </p:blipFill>
        <p:spPr>
          <a:xfrm>
            <a:off x="6365260" y="3706535"/>
            <a:ext cx="340162" cy="425291"/>
          </a:xfrm>
          <a:prstGeom prst="rect">
            <a:avLst/>
          </a:prstGeom>
        </p:spPr>
      </p:pic>
      <p:sp>
        <p:nvSpPr>
          <p:cNvPr id="6" name="Text 2"/>
          <p:cNvSpPr/>
          <p:nvPr/>
        </p:nvSpPr>
        <p:spPr>
          <a:xfrm>
            <a:off x="7017306" y="3664029"/>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746558"/>
                </a:solidFill>
                <a:latin typeface="Gelasio Semi Bold" pitchFamily="34" charset="0"/>
                <a:ea typeface="Gelasio Semi Bold" pitchFamily="34" charset="-122"/>
                <a:cs typeface="Gelasio Semi Bold" pitchFamily="34" charset="-120"/>
              </a:rPr>
              <a:t>Human Aspects</a:t>
            </a:r>
            <a:endParaRPr lang="en-US" sz="2400" dirty="0"/>
          </a:p>
        </p:txBody>
      </p:sp>
      <p:sp>
        <p:nvSpPr>
          <p:cNvPr id="7" name="Text 3"/>
          <p:cNvSpPr/>
          <p:nvPr/>
        </p:nvSpPr>
        <p:spPr>
          <a:xfrm>
            <a:off x="7017306" y="4154448"/>
            <a:ext cx="2927747" cy="1088708"/>
          </a:xfrm>
          <a:prstGeom prst="rect">
            <a:avLst/>
          </a:prstGeom>
          <a:noFill/>
          <a:ln/>
        </p:spPr>
        <p:txBody>
          <a:bodyPr wrap="square" lIns="0" tIns="0" rIns="0" bIns="0" rtlCol="0" anchor="t"/>
          <a:lstStyle/>
          <a:p>
            <a:pPr marL="0" indent="0" algn="l">
              <a:lnSpc>
                <a:spcPts val="2850"/>
              </a:lnSpc>
              <a:buNone/>
            </a:pPr>
            <a:r>
              <a:rPr lang="en-US" sz="2000" dirty="0">
                <a:solidFill>
                  <a:srgbClr val="746558"/>
                </a:solidFill>
                <a:latin typeface="Gelasio" pitchFamily="34" charset="0"/>
                <a:ea typeface="Gelasio" pitchFamily="34" charset="-122"/>
                <a:cs typeface="Gelasio" pitchFamily="34" charset="-120"/>
              </a:rPr>
              <a:t>Focus on understanding the human elements of computer science.</a:t>
            </a:r>
            <a:endParaRPr lang="en-US" sz="2000" dirty="0"/>
          </a:p>
        </p:txBody>
      </p:sp>
      <p:sp>
        <p:nvSpPr>
          <p:cNvPr id="8" name="Shape 4"/>
          <p:cNvSpPr/>
          <p:nvPr/>
        </p:nvSpPr>
        <p:spPr>
          <a:xfrm>
            <a:off x="10171867" y="3664029"/>
            <a:ext cx="510302" cy="510302"/>
          </a:xfrm>
          <a:prstGeom prst="roundRect">
            <a:avLst>
              <a:gd name="adj" fmla="val 6667"/>
            </a:avLst>
          </a:prstGeom>
          <a:solidFill>
            <a:srgbClr val="EEE8DD"/>
          </a:solidFill>
          <a:ln/>
        </p:spPr>
      </p:sp>
      <p:pic>
        <p:nvPicPr>
          <p:cNvPr id="9" name="Image 2" descr="preencoded.png"/>
          <p:cNvPicPr>
            <a:picLocks noChangeAspect="1"/>
          </p:cNvPicPr>
          <p:nvPr/>
        </p:nvPicPr>
        <p:blipFill>
          <a:blip r:embed="rId5"/>
          <a:stretch>
            <a:fillRect/>
          </a:stretch>
        </p:blipFill>
        <p:spPr>
          <a:xfrm>
            <a:off x="10256937" y="3706535"/>
            <a:ext cx="340162" cy="425291"/>
          </a:xfrm>
          <a:prstGeom prst="rect">
            <a:avLst/>
          </a:prstGeom>
        </p:spPr>
      </p:pic>
      <p:sp>
        <p:nvSpPr>
          <p:cNvPr id="10" name="Text 5"/>
          <p:cNvSpPr/>
          <p:nvPr/>
        </p:nvSpPr>
        <p:spPr>
          <a:xfrm>
            <a:off x="10908983" y="3664029"/>
            <a:ext cx="2927747" cy="708660"/>
          </a:xfrm>
          <a:prstGeom prst="rect">
            <a:avLst/>
          </a:prstGeom>
          <a:noFill/>
          <a:ln/>
        </p:spPr>
        <p:txBody>
          <a:bodyPr wrap="square" lIns="0" tIns="0" rIns="0" bIns="0" rtlCol="0" anchor="t"/>
          <a:lstStyle/>
          <a:p>
            <a:pPr marL="0" indent="0" algn="l">
              <a:lnSpc>
                <a:spcPts val="2750"/>
              </a:lnSpc>
              <a:buNone/>
            </a:pPr>
            <a:r>
              <a:rPr lang="en-US" sz="2400" dirty="0">
                <a:solidFill>
                  <a:srgbClr val="746558"/>
                </a:solidFill>
                <a:latin typeface="Gelasio Semi Bold" pitchFamily="34" charset="0"/>
                <a:ea typeface="Gelasio Semi Bold" pitchFamily="34" charset="-122"/>
                <a:cs typeface="Gelasio Semi Bold" pitchFamily="34" charset="-120"/>
              </a:rPr>
              <a:t>Organizational Dynamics</a:t>
            </a:r>
            <a:endParaRPr lang="en-US" sz="2400" dirty="0"/>
          </a:p>
        </p:txBody>
      </p:sp>
      <p:sp>
        <p:nvSpPr>
          <p:cNvPr id="11" name="Text 6"/>
          <p:cNvSpPr/>
          <p:nvPr/>
        </p:nvSpPr>
        <p:spPr>
          <a:xfrm>
            <a:off x="10908983" y="4508778"/>
            <a:ext cx="2927747" cy="725805"/>
          </a:xfrm>
          <a:prstGeom prst="rect">
            <a:avLst/>
          </a:prstGeom>
          <a:noFill/>
          <a:ln/>
        </p:spPr>
        <p:txBody>
          <a:bodyPr wrap="square" lIns="0" tIns="0" rIns="0" bIns="0" rtlCol="0" anchor="t"/>
          <a:lstStyle/>
          <a:p>
            <a:pPr marL="0" indent="0" algn="l">
              <a:lnSpc>
                <a:spcPts val="2850"/>
              </a:lnSpc>
              <a:buNone/>
            </a:pPr>
            <a:r>
              <a:rPr lang="en-US" sz="2000" dirty="0">
                <a:solidFill>
                  <a:srgbClr val="746558"/>
                </a:solidFill>
                <a:latin typeface="Gelasio" pitchFamily="34" charset="0"/>
                <a:ea typeface="Gelasio" pitchFamily="34" charset="-122"/>
                <a:cs typeface="Gelasio" pitchFamily="34" charset="-120"/>
              </a:rPr>
              <a:t>Investigating the organizational aspects.</a:t>
            </a:r>
            <a:endParaRPr lang="en-US" sz="2000" dirty="0"/>
          </a:p>
        </p:txBody>
      </p:sp>
      <p:sp>
        <p:nvSpPr>
          <p:cNvPr id="12" name="Shape 7"/>
          <p:cNvSpPr/>
          <p:nvPr/>
        </p:nvSpPr>
        <p:spPr>
          <a:xfrm>
            <a:off x="6280190" y="5725120"/>
            <a:ext cx="510302" cy="510302"/>
          </a:xfrm>
          <a:prstGeom prst="roundRect">
            <a:avLst>
              <a:gd name="adj" fmla="val 6667"/>
            </a:avLst>
          </a:prstGeom>
          <a:solidFill>
            <a:srgbClr val="EEE8DD"/>
          </a:solidFill>
          <a:ln/>
        </p:spPr>
      </p:sp>
      <p:pic>
        <p:nvPicPr>
          <p:cNvPr id="13" name="Image 3" descr="preencoded.png"/>
          <p:cNvPicPr>
            <a:picLocks noChangeAspect="1"/>
          </p:cNvPicPr>
          <p:nvPr/>
        </p:nvPicPr>
        <p:blipFill>
          <a:blip r:embed="rId6"/>
          <a:stretch>
            <a:fillRect/>
          </a:stretch>
        </p:blipFill>
        <p:spPr>
          <a:xfrm>
            <a:off x="6365260" y="5767626"/>
            <a:ext cx="340162" cy="425291"/>
          </a:xfrm>
          <a:prstGeom prst="rect">
            <a:avLst/>
          </a:prstGeom>
        </p:spPr>
      </p:pic>
      <p:sp>
        <p:nvSpPr>
          <p:cNvPr id="14" name="Text 8"/>
          <p:cNvSpPr/>
          <p:nvPr/>
        </p:nvSpPr>
        <p:spPr>
          <a:xfrm>
            <a:off x="7017306" y="5725120"/>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746558"/>
                </a:solidFill>
                <a:latin typeface="Gelasio Semi Bold" pitchFamily="34" charset="0"/>
                <a:ea typeface="Gelasio Semi Bold" pitchFamily="34" charset="-122"/>
                <a:cs typeface="Gelasio Semi Bold" pitchFamily="34" charset="-120"/>
              </a:rPr>
              <a:t>Social Impact</a:t>
            </a:r>
            <a:endParaRPr lang="en-US" sz="2400" dirty="0"/>
          </a:p>
        </p:txBody>
      </p:sp>
      <p:sp>
        <p:nvSpPr>
          <p:cNvPr id="15" name="Text 9"/>
          <p:cNvSpPr/>
          <p:nvPr/>
        </p:nvSpPr>
        <p:spPr>
          <a:xfrm>
            <a:off x="7017306" y="6215539"/>
            <a:ext cx="6819305" cy="362903"/>
          </a:xfrm>
          <a:prstGeom prst="rect">
            <a:avLst/>
          </a:prstGeom>
          <a:noFill/>
          <a:ln/>
        </p:spPr>
        <p:txBody>
          <a:bodyPr wrap="none" lIns="0" tIns="0" rIns="0" bIns="0" rtlCol="0" anchor="t"/>
          <a:lstStyle/>
          <a:p>
            <a:pPr marL="0" indent="0" algn="l">
              <a:lnSpc>
                <a:spcPts val="2850"/>
              </a:lnSpc>
              <a:buNone/>
            </a:pPr>
            <a:r>
              <a:rPr lang="en-US" sz="2000" dirty="0">
                <a:solidFill>
                  <a:srgbClr val="746558"/>
                </a:solidFill>
                <a:latin typeface="Gelasio" pitchFamily="34" charset="0"/>
                <a:ea typeface="Gelasio" pitchFamily="34" charset="-122"/>
                <a:cs typeface="Gelasio" pitchFamily="34" charset="-120"/>
              </a:rPr>
              <a:t>Analyzing the societal impacts.</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19168"/>
            <a:ext cx="6262807" cy="708779"/>
          </a:xfrm>
          <a:prstGeom prst="rect">
            <a:avLst/>
          </a:prstGeom>
          <a:noFill/>
          <a:ln/>
        </p:spPr>
        <p:txBody>
          <a:bodyPr wrap="none" lIns="0" tIns="0" rIns="0" bIns="0" rtlCol="0" anchor="t"/>
          <a:lstStyle/>
          <a:p>
            <a:pPr marL="0" indent="0" algn="l">
              <a:lnSpc>
                <a:spcPts val="5550"/>
              </a:lnSpc>
              <a:buNone/>
            </a:pPr>
            <a:r>
              <a:rPr lang="en-US" sz="4800" dirty="0">
                <a:solidFill>
                  <a:srgbClr val="484237"/>
                </a:solidFill>
                <a:latin typeface="Gelasio Semi Bold" pitchFamily="34" charset="0"/>
                <a:ea typeface="Gelasio Semi Bold" pitchFamily="34" charset="-122"/>
                <a:cs typeface="Gelasio Semi Bold" pitchFamily="34" charset="-120"/>
              </a:rPr>
              <a:t>Comparing Paradigms</a:t>
            </a:r>
            <a:endParaRPr lang="en-US" sz="4800" dirty="0"/>
          </a:p>
        </p:txBody>
      </p:sp>
      <p:sp>
        <p:nvSpPr>
          <p:cNvPr id="4" name="Shape 1"/>
          <p:cNvSpPr/>
          <p:nvPr/>
        </p:nvSpPr>
        <p:spPr>
          <a:xfrm>
            <a:off x="6280190" y="2968108"/>
            <a:ext cx="7780194" cy="4168961"/>
          </a:xfrm>
          <a:prstGeom prst="roundRect">
            <a:avLst>
              <a:gd name="adj" fmla="val 1018"/>
            </a:avLst>
          </a:prstGeom>
          <a:noFill/>
          <a:ln w="7620">
            <a:solidFill>
              <a:srgbClr val="000000">
                <a:alpha val="8000"/>
              </a:srgbClr>
            </a:solidFill>
            <a:prstDash val="solid"/>
          </a:ln>
        </p:spPr>
      </p:sp>
      <p:sp>
        <p:nvSpPr>
          <p:cNvPr id="5" name="Shape 2"/>
          <p:cNvSpPr/>
          <p:nvPr/>
        </p:nvSpPr>
        <p:spPr>
          <a:xfrm>
            <a:off x="6287810" y="2975729"/>
            <a:ext cx="7540347" cy="650319"/>
          </a:xfrm>
          <a:prstGeom prst="rect">
            <a:avLst/>
          </a:prstGeom>
          <a:solidFill>
            <a:srgbClr val="FFFFFF">
              <a:alpha val="4000"/>
            </a:srgbClr>
          </a:solidFill>
          <a:ln/>
        </p:spPr>
        <p:txBody>
          <a:bodyPr/>
          <a:lstStyle/>
          <a:p>
            <a:endParaRPr lang="en-IN" sz="2800" dirty="0"/>
          </a:p>
        </p:txBody>
      </p:sp>
      <p:sp>
        <p:nvSpPr>
          <p:cNvPr id="6" name="Text 3"/>
          <p:cNvSpPr/>
          <p:nvPr/>
        </p:nvSpPr>
        <p:spPr>
          <a:xfrm>
            <a:off x="6515457" y="3119438"/>
            <a:ext cx="2055733" cy="362903"/>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Paradigm</a:t>
            </a:r>
            <a:endParaRPr lang="en-US" sz="2800" dirty="0"/>
          </a:p>
        </p:txBody>
      </p:sp>
      <p:sp>
        <p:nvSpPr>
          <p:cNvPr id="7" name="Text 4"/>
          <p:cNvSpPr/>
          <p:nvPr/>
        </p:nvSpPr>
        <p:spPr>
          <a:xfrm>
            <a:off x="9032438" y="3119438"/>
            <a:ext cx="2051923" cy="362903"/>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Focus</a:t>
            </a:r>
            <a:endParaRPr lang="en-US" sz="2800" dirty="0"/>
          </a:p>
        </p:txBody>
      </p:sp>
      <p:sp>
        <p:nvSpPr>
          <p:cNvPr id="8" name="Text 5"/>
          <p:cNvSpPr/>
          <p:nvPr/>
        </p:nvSpPr>
        <p:spPr>
          <a:xfrm>
            <a:off x="11780044" y="3106969"/>
            <a:ext cx="2055733" cy="362903"/>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Methods</a:t>
            </a:r>
            <a:endParaRPr lang="en-US" sz="2800" dirty="0"/>
          </a:p>
        </p:txBody>
      </p:sp>
      <p:sp>
        <p:nvSpPr>
          <p:cNvPr id="9" name="Shape 6"/>
          <p:cNvSpPr/>
          <p:nvPr/>
        </p:nvSpPr>
        <p:spPr>
          <a:xfrm>
            <a:off x="6287810" y="3626048"/>
            <a:ext cx="7540347" cy="1013222"/>
          </a:xfrm>
          <a:prstGeom prst="rect">
            <a:avLst/>
          </a:prstGeom>
          <a:solidFill>
            <a:srgbClr val="000000">
              <a:alpha val="4000"/>
            </a:srgbClr>
          </a:solidFill>
          <a:ln/>
        </p:spPr>
        <p:txBody>
          <a:bodyPr/>
          <a:lstStyle/>
          <a:p>
            <a:endParaRPr lang="en-IN" sz="2800" dirty="0"/>
          </a:p>
        </p:txBody>
      </p:sp>
      <p:sp>
        <p:nvSpPr>
          <p:cNvPr id="10" name="Text 7"/>
          <p:cNvSpPr/>
          <p:nvPr/>
        </p:nvSpPr>
        <p:spPr>
          <a:xfrm>
            <a:off x="6515457" y="3769757"/>
            <a:ext cx="2055733" cy="362903"/>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Experimental</a:t>
            </a:r>
            <a:endParaRPr lang="en-US" sz="2800" dirty="0"/>
          </a:p>
        </p:txBody>
      </p:sp>
      <p:sp>
        <p:nvSpPr>
          <p:cNvPr id="11" name="Text 8"/>
          <p:cNvSpPr/>
          <p:nvPr/>
        </p:nvSpPr>
        <p:spPr>
          <a:xfrm>
            <a:off x="9032438" y="3769757"/>
            <a:ext cx="2051923" cy="725805"/>
          </a:xfrm>
          <a:prstGeom prst="rect">
            <a:avLst/>
          </a:prstGeom>
          <a:noFill/>
          <a:ln/>
        </p:spPr>
        <p:txBody>
          <a:bodyPr wrap="squar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Algorithm performance</a:t>
            </a:r>
            <a:endParaRPr lang="en-US" sz="2800" dirty="0"/>
          </a:p>
        </p:txBody>
      </p:sp>
      <p:sp>
        <p:nvSpPr>
          <p:cNvPr id="12" name="Text 9"/>
          <p:cNvSpPr/>
          <p:nvPr/>
        </p:nvSpPr>
        <p:spPr>
          <a:xfrm>
            <a:off x="11772424" y="3762991"/>
            <a:ext cx="2055733" cy="362903"/>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Experiments</a:t>
            </a:r>
            <a:endParaRPr lang="en-US" sz="2800" dirty="0"/>
          </a:p>
        </p:txBody>
      </p:sp>
      <p:sp>
        <p:nvSpPr>
          <p:cNvPr id="13" name="Shape 10"/>
          <p:cNvSpPr/>
          <p:nvPr/>
        </p:nvSpPr>
        <p:spPr>
          <a:xfrm>
            <a:off x="6055583" y="4704360"/>
            <a:ext cx="7540347" cy="1013222"/>
          </a:xfrm>
          <a:prstGeom prst="rect">
            <a:avLst/>
          </a:prstGeom>
          <a:solidFill>
            <a:srgbClr val="FFFFFF">
              <a:alpha val="4000"/>
            </a:srgbClr>
          </a:solidFill>
          <a:ln/>
        </p:spPr>
      </p:sp>
      <p:sp>
        <p:nvSpPr>
          <p:cNvPr id="14" name="Text 11"/>
          <p:cNvSpPr/>
          <p:nvPr/>
        </p:nvSpPr>
        <p:spPr>
          <a:xfrm>
            <a:off x="6463173" y="4782979"/>
            <a:ext cx="2055733" cy="362903"/>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Theoretical</a:t>
            </a:r>
            <a:endParaRPr lang="en-US" sz="2800" dirty="0"/>
          </a:p>
        </p:txBody>
      </p:sp>
      <p:sp>
        <p:nvSpPr>
          <p:cNvPr id="15" name="Text 12"/>
          <p:cNvSpPr/>
          <p:nvPr/>
        </p:nvSpPr>
        <p:spPr>
          <a:xfrm>
            <a:off x="9032438" y="4782980"/>
            <a:ext cx="2280945" cy="685574"/>
          </a:xfrm>
          <a:prstGeom prst="rect">
            <a:avLst/>
          </a:prstGeom>
          <a:noFill/>
          <a:ln/>
        </p:spPr>
        <p:txBody>
          <a:bodyPr wrap="squar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Mathematical models</a:t>
            </a:r>
            <a:endParaRPr lang="en-US" sz="2800" dirty="0"/>
          </a:p>
        </p:txBody>
      </p:sp>
      <p:sp>
        <p:nvSpPr>
          <p:cNvPr id="16" name="Text 13"/>
          <p:cNvSpPr/>
          <p:nvPr/>
        </p:nvSpPr>
        <p:spPr>
          <a:xfrm>
            <a:off x="11775130" y="4914219"/>
            <a:ext cx="2055733" cy="362903"/>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Proofs</a:t>
            </a:r>
            <a:endParaRPr lang="en-US" sz="2800" dirty="0"/>
          </a:p>
        </p:txBody>
      </p:sp>
      <p:sp>
        <p:nvSpPr>
          <p:cNvPr id="17" name="Shape 14"/>
          <p:cNvSpPr/>
          <p:nvPr/>
        </p:nvSpPr>
        <p:spPr>
          <a:xfrm>
            <a:off x="6287810" y="5652492"/>
            <a:ext cx="7540347" cy="650319"/>
          </a:xfrm>
          <a:prstGeom prst="rect">
            <a:avLst/>
          </a:prstGeom>
          <a:solidFill>
            <a:srgbClr val="000000">
              <a:alpha val="4000"/>
            </a:srgbClr>
          </a:solidFill>
          <a:ln/>
        </p:spPr>
      </p:sp>
      <p:sp>
        <p:nvSpPr>
          <p:cNvPr id="18" name="Text 15"/>
          <p:cNvSpPr/>
          <p:nvPr/>
        </p:nvSpPr>
        <p:spPr>
          <a:xfrm>
            <a:off x="6515457" y="5796201"/>
            <a:ext cx="2055733" cy="362903"/>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Empirical</a:t>
            </a:r>
            <a:endParaRPr lang="en-US" sz="2800" dirty="0"/>
          </a:p>
        </p:txBody>
      </p:sp>
      <p:sp>
        <p:nvSpPr>
          <p:cNvPr id="19" name="Text 16"/>
          <p:cNvSpPr/>
          <p:nvPr/>
        </p:nvSpPr>
        <p:spPr>
          <a:xfrm>
            <a:off x="9032438" y="5796201"/>
            <a:ext cx="2513172" cy="1013220"/>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Real-world data</a:t>
            </a:r>
            <a:endParaRPr lang="en-US" sz="2800" dirty="0"/>
          </a:p>
        </p:txBody>
      </p:sp>
      <p:sp>
        <p:nvSpPr>
          <p:cNvPr id="20" name="Text 17"/>
          <p:cNvSpPr/>
          <p:nvPr/>
        </p:nvSpPr>
        <p:spPr>
          <a:xfrm>
            <a:off x="11775130" y="5796201"/>
            <a:ext cx="2145407" cy="506610"/>
          </a:xfrm>
          <a:prstGeom prst="rect">
            <a:avLst/>
          </a:prstGeom>
          <a:noFill/>
          <a:ln/>
        </p:spPr>
        <p:txBody>
          <a:bodyPr wrap="none" lIns="0" tIns="0" rIns="0" bIns="0" rtlCol="0" anchor="t"/>
          <a:lstStyle/>
          <a:p>
            <a:pPr marL="0" indent="0" algn="l">
              <a:lnSpc>
                <a:spcPts val="2850"/>
              </a:lnSpc>
              <a:buNone/>
            </a:pPr>
            <a:r>
              <a:rPr lang="en-US" sz="2800" dirty="0">
                <a:solidFill>
                  <a:srgbClr val="746558"/>
                </a:solidFill>
                <a:latin typeface="Gelasio" pitchFamily="34" charset="0"/>
                <a:ea typeface="Gelasio" pitchFamily="34" charset="-122"/>
                <a:cs typeface="Gelasio" pitchFamily="34" charset="-120"/>
              </a:rPr>
              <a:t>Data analysis</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88DD53-F184-8FA3-3745-A760CD612CEA}"/>
              </a:ext>
            </a:extLst>
          </p:cNvPr>
          <p:cNvSpPr txBox="1"/>
          <p:nvPr/>
        </p:nvSpPr>
        <p:spPr>
          <a:xfrm flipH="1">
            <a:off x="4738255" y="3111334"/>
            <a:ext cx="5807034" cy="1200329"/>
          </a:xfrm>
          <a:prstGeom prst="rect">
            <a:avLst/>
          </a:prstGeom>
          <a:noFill/>
        </p:spPr>
        <p:txBody>
          <a:bodyPr wrap="square" rtlCol="0">
            <a:spAutoFit/>
          </a:bodyPr>
          <a:lstStyle/>
          <a:p>
            <a:r>
              <a:rPr lang="en-US" sz="7200" dirty="0">
                <a:latin typeface="Gelasio Semi Bold" panose="020B0604020202020204" charset="0"/>
                <a:cs typeface="Gelasio Semi Bold" panose="020B0604020202020204" charset="0"/>
              </a:rPr>
              <a:t>Thank you</a:t>
            </a:r>
            <a:endParaRPr lang="en-IN" sz="7200" dirty="0">
              <a:latin typeface="Gelasio Semi Bold" panose="020B0604020202020204" charset="0"/>
              <a:cs typeface="Gelasio Semi Bold" panose="020B0604020202020204" charset="0"/>
            </a:endParaRPr>
          </a:p>
        </p:txBody>
      </p:sp>
    </p:spTree>
    <p:extLst>
      <p:ext uri="{BB962C8B-B14F-4D97-AF65-F5344CB8AC3E}">
        <p14:creationId xmlns:p14="http://schemas.microsoft.com/office/powerpoint/2010/main" val="3632665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221</Words>
  <Application>Microsoft Office PowerPoint</Application>
  <PresentationFormat>Custom</PresentationFormat>
  <Paragraphs>65</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Gelasio Semi Bold</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falguni bhavsar</cp:lastModifiedBy>
  <cp:revision>5</cp:revision>
  <dcterms:created xsi:type="dcterms:W3CDTF">2025-03-21T12:17:44Z</dcterms:created>
  <dcterms:modified xsi:type="dcterms:W3CDTF">2025-03-21T17:14:16Z</dcterms:modified>
</cp:coreProperties>
</file>